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  <p:sldMasterId id="2147483749" r:id="rId5"/>
    <p:sldMasterId id="2147483693" r:id="rId6"/>
  </p:sldMasterIdLst>
  <p:notesMasterIdLst>
    <p:notesMasterId r:id="rId12"/>
  </p:notesMasterIdLst>
  <p:sldIdLst>
    <p:sldId id="4574" r:id="rId7"/>
    <p:sldId id="4542" r:id="rId8"/>
    <p:sldId id="4581" r:id="rId9"/>
    <p:sldId id="4583" r:id="rId10"/>
    <p:sldId id="4555" r:id="rId11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jjtUg6lqaGS+R3Dz+mQOvkGq30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0A"/>
    <a:srgbClr val="E9E9E9"/>
    <a:srgbClr val="C4BD97"/>
    <a:srgbClr val="77933C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3B08F-E11E-415D-B18D-C83D0B14CEB0}" v="16" dt="2020-07-27T09:46:57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 snapToGrid="0">
      <p:cViewPr varScale="1">
        <p:scale>
          <a:sx n="85" d="100"/>
          <a:sy n="85" d="100"/>
        </p:scale>
        <p:origin x="408" y="60"/>
      </p:cViewPr>
      <p:guideLst>
        <p:guide orient="horz" pos="3952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66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customschemas.google.com/relationships/presentationmetadata" Target="metadata"/><Relationship Id="rId10" Type="http://schemas.openxmlformats.org/officeDocument/2006/relationships/slide" Target="slides/slide4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6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882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>
  <p:cSld name="Cover Pa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41517" y="556326"/>
            <a:ext cx="1435263" cy="54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705" y="1502337"/>
            <a:ext cx="2287735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19" name="Google Shape;1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7172" y="1502339"/>
            <a:ext cx="1760537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0" name="Google Shape;20;p7" descr="Hasil gambar untuk white square"/>
          <p:cNvSpPr/>
          <p:nvPr/>
        </p:nvSpPr>
        <p:spPr>
          <a:xfrm>
            <a:off x="2100794" y="1435304"/>
            <a:ext cx="353987" cy="30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7" descr="Hasil gambar untuk white square"/>
          <p:cNvSpPr/>
          <p:nvPr/>
        </p:nvSpPr>
        <p:spPr>
          <a:xfrm>
            <a:off x="2100794" y="1435304"/>
            <a:ext cx="353987" cy="30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51189" y="1502337"/>
            <a:ext cx="2325591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pic>
        <p:nvPicPr>
          <p:cNvPr id="23" name="Google Shape;2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23720" y="1502337"/>
            <a:ext cx="1417323" cy="1472056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4" name="Google Shape;24;p7"/>
          <p:cNvSpPr/>
          <p:nvPr/>
        </p:nvSpPr>
        <p:spPr>
          <a:xfrm>
            <a:off x="821546" y="1523989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7"/>
          <p:cNvSpPr/>
          <p:nvPr/>
        </p:nvSpPr>
        <p:spPr>
          <a:xfrm>
            <a:off x="3206294" y="2748077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38572" y="1509370"/>
            <a:ext cx="2212057" cy="147508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27" name="Google Shape;27;p7"/>
          <p:cNvSpPr/>
          <p:nvPr/>
        </p:nvSpPr>
        <p:spPr>
          <a:xfrm>
            <a:off x="5055466" y="1523989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7"/>
          <p:cNvSpPr/>
          <p:nvPr/>
        </p:nvSpPr>
        <p:spPr>
          <a:xfrm>
            <a:off x="7442509" y="2751332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7"/>
          <p:cNvSpPr/>
          <p:nvPr/>
        </p:nvSpPr>
        <p:spPr>
          <a:xfrm>
            <a:off x="8954851" y="1513256"/>
            <a:ext cx="232738" cy="212149"/>
          </a:xfrm>
          <a:prstGeom prst="rect">
            <a:avLst/>
          </a:prstGeom>
          <a:solidFill>
            <a:srgbClr val="DA0000"/>
          </a:solidFill>
          <a:ln w="25400" cap="flat" cmpd="sng">
            <a:solidFill>
              <a:srgbClr val="DA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" name="Google Shape;30;p7"/>
          <p:cNvCxnSpPr/>
          <p:nvPr/>
        </p:nvCxnSpPr>
        <p:spPr>
          <a:xfrm>
            <a:off x="761767" y="1333485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31" name="Google Shape;31;p7"/>
          <p:cNvCxnSpPr/>
          <p:nvPr/>
        </p:nvCxnSpPr>
        <p:spPr>
          <a:xfrm>
            <a:off x="761767" y="3143248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32" name="Google Shape;32;p7" descr="C:\Users\01134024\Desktop\Library\buletan_1-01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12995" y="1428736"/>
            <a:ext cx="1523614" cy="146756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61767" y="3579802"/>
            <a:ext cx="10515016" cy="67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D00000"/>
              </a:buClr>
              <a:buSzPts val="3200"/>
              <a:buNone/>
              <a:defRPr sz="3200" b="1">
                <a:solidFill>
                  <a:srgbClr val="D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761767" y="4498970"/>
            <a:ext cx="10515016" cy="123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None/>
              <a:defRPr sz="2133" b="1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(Light)">
  <p:cSld name="Image (Light)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>
            <a:spLocks noGrp="1"/>
          </p:cNvSpPr>
          <p:nvPr>
            <p:ph type="pic" idx="2"/>
          </p:nvPr>
        </p:nvSpPr>
        <p:spPr>
          <a:xfrm>
            <a:off x="0" y="1"/>
            <a:ext cx="12188825" cy="647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1247137" y="3429000"/>
            <a:ext cx="969455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853"/>
              </a:spcBef>
              <a:spcAft>
                <a:spcPts val="0"/>
              </a:spcAft>
              <a:buClr>
                <a:srgbClr val="D00000"/>
              </a:buClr>
              <a:buSzPts val="4267"/>
              <a:buNone/>
              <a:defRPr sz="4267" b="1">
                <a:solidFill>
                  <a:srgbClr val="D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9" name="Google Shape;119;p18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5057" y="331477"/>
            <a:ext cx="1237938" cy="467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9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(Dark)">
  <p:cSld name="Image (Dark)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>
            <a:spLocks noGrp="1"/>
          </p:cNvSpPr>
          <p:nvPr>
            <p:ph type="pic" idx="2"/>
          </p:nvPr>
        </p:nvSpPr>
        <p:spPr>
          <a:xfrm>
            <a:off x="0" y="1"/>
            <a:ext cx="12188825" cy="647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1"/>
          </p:nvPr>
        </p:nvSpPr>
        <p:spPr>
          <a:xfrm>
            <a:off x="1247137" y="3429000"/>
            <a:ext cx="9694552" cy="172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853"/>
              </a:spcBef>
              <a:spcAft>
                <a:spcPts val="0"/>
              </a:spcAft>
              <a:buClr>
                <a:schemeClr val="lt1"/>
              </a:buClr>
              <a:buSzPts val="4267"/>
              <a:buNone/>
              <a:defRPr sz="4267" b="1">
                <a:solidFill>
                  <a:schemeClr val="lt1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2" name="Google Shape;132;p20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25057" y="331477"/>
            <a:ext cx="1237938" cy="467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d Slide">
  <p:cSld name="1_End Slid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-1"/>
            <a:ext cx="12188826" cy="648164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/>
        </p:nvSpPr>
        <p:spPr>
          <a:xfrm>
            <a:off x="5259306" y="6476999"/>
            <a:ext cx="1670215" cy="256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www.asiapulppaper.com</a:t>
            </a:r>
            <a:endParaRPr sz="10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527245" y="4699777"/>
            <a:ext cx="2651894" cy="502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7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2667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1" descr="C:\Users\01134024\Desktop\Brand Comms\Logo &amp; Corporate Identity\Logo\APP Sinar Mas - PNG file\APP Logo_Reverse Full Colou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5057" y="331477"/>
            <a:ext cx="1823312" cy="688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 descr="C:\Users\01134024\Desktop\Library\buletan_1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734" y="2541552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lide Title Only">
  <p:cSld name="1_Slide Title Only 2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143303" y="160437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667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3" name="Google Shape;163;p25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p25"/>
          <p:cNvCxnSpPr/>
          <p:nvPr/>
        </p:nvCxnSpPr>
        <p:spPr>
          <a:xfrm>
            <a:off x="239290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lide Title Only">
  <p:cSld name="4_Slide Title 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title"/>
          </p:nvPr>
        </p:nvSpPr>
        <p:spPr>
          <a:xfrm>
            <a:off x="143303" y="160437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667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5" name="Google Shape;175;p2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27"/>
          <p:cNvCxnSpPr/>
          <p:nvPr/>
        </p:nvCxnSpPr>
        <p:spPr>
          <a:xfrm>
            <a:off x="239290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lide Title Only">
  <p:cSld name="5_Slide Title Onl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143303" y="160437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667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1" name="Google Shape;181;p28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8"/>
          <p:cNvCxnSpPr/>
          <p:nvPr/>
        </p:nvCxnSpPr>
        <p:spPr>
          <a:xfrm>
            <a:off x="239290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and Text">
  <p:cSld name="1_Slide Title and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>
            <a:spLocks noGrp="1"/>
          </p:cNvSpPr>
          <p:nvPr>
            <p:ph type="title"/>
          </p:nvPr>
        </p:nvSpPr>
        <p:spPr>
          <a:xfrm>
            <a:off x="761765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1400"/>
              <a:buFont typeface="Arial"/>
              <a:buNone/>
              <a:defRPr sz="2933" b="1">
                <a:solidFill>
                  <a:srgbClr val="D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761767" y="1284251"/>
            <a:ext cx="10501228" cy="473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ftr" idx="11"/>
          </p:nvPr>
        </p:nvSpPr>
        <p:spPr>
          <a:xfrm>
            <a:off x="239121" y="6477002"/>
            <a:ext cx="385979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11276779" y="6477002"/>
            <a:ext cx="672925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 preserve="1" userDrawn="1">
  <p:cSld name="Cover Pag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4802" y="288323"/>
            <a:ext cx="1435263" cy="54167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 Stakeholder Advisory Forum | July 16 2020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8842053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13CB3-6691-4D9F-9E28-C5CED3AAA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FA18E-786B-40C4-A3C8-3846CA614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C600A-80B9-4B6D-832D-CFDF78CFE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38F63-0692-4B4D-B90E-7ACB293A1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D4F9C-A931-4A42-B4EB-637E98A3F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50848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and Text">
  <p:cSld name="Slide Title and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2667"/>
              <a:buFont typeface="Calibri"/>
              <a:buNone/>
              <a:defRPr sz="24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9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" name="Google Shape;48;p9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761767" y="1284251"/>
            <a:ext cx="10501228" cy="473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7954" algn="l">
              <a:spcBef>
                <a:spcPts val="533"/>
              </a:spcBef>
              <a:spcAft>
                <a:spcPts val="0"/>
              </a:spcAft>
              <a:buClrTx/>
              <a:buSzPct val="1000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64045" algn="l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64045" algn="l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7154" algn="l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7154" algn="l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/>
          <p:nvPr/>
        </p:nvSpPr>
        <p:spPr>
          <a:xfrm>
            <a:off x="11471505" y="6511951"/>
            <a:ext cx="812588" cy="441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63B8F-85AE-4526-8B63-5A05D529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0BAE1-9C36-4EE1-AC27-506936572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43ABD-8661-4E4E-88E5-2AA3AE6C2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7AD71-A762-45B4-8DFC-10CFAA151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2D061-BCD6-4904-BD2C-B5EC80F8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59496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7939-AE06-41AE-BAB3-8D435997F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E04A7-A34F-4D18-9C52-65B90DE8B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6ABB1-125C-4597-86A9-671FE3F3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89457-5B6F-498E-812C-FA18C3EC7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85E61-BF59-49D5-ABBD-A4A7CB511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1521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1840-B2FF-487C-8912-8DFC6A99F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54D5-CA45-45CE-AC91-762F55E83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8059-F1BA-443F-ADFE-3FFB911CE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F09CA-90C8-4153-B7E7-7D44F6A0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313C3-8830-4A5B-959B-A22BF8A7E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29834-7F81-4DC3-A311-76B136DD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23032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907D-44C2-4EAC-8734-6021D26FD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7C92-B3CA-4398-B3BD-B0376C480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25867-1148-4A8B-BBFC-4FE7BBBB3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106AAE-06DC-4FB9-93AB-20D7FAFE5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150A52-6DA3-4B14-A60A-FCA6691ED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31D235-86D9-4F2A-B8FA-3D3277DD8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3DD7A5-9BF1-48D0-96BC-D5E0D1A2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A5337-584B-4699-BFF7-9F897C87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47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E364-B3FE-4AE5-B3E8-39220273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84D02-00EA-4C2E-9F0F-CC1E7A394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3CAF8-22AB-490E-AEA8-2FCFA734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4B995-E6E0-40AE-AE5C-80A6AC24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4868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B0F04-CF5E-44CD-AAD2-7782E8D3F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B9B1C1-440A-46DE-A383-0A9ECF9F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D53E9-E534-4681-9A7E-9E635B36E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4238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622B9-AB99-4EF8-8E9A-33AF7E3E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1CF6-EFCD-41BB-858D-AE378A0D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C2DDE-C470-4E0F-B92A-A364F3CF6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40ECF-494B-456E-A7D7-4500BCFB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BBECE-A06D-490A-AFBE-7D407544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A3D8B-4027-4997-851A-402AAA39A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1951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3C9F-325E-4FB6-9039-C56285B1A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D000E3-4A6D-4FA2-A1A5-669568803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A52EED-A79F-4422-AEAF-35247A7CD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35CAD-0575-4626-9BB6-ACD47394C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EAEE9-86B5-41E9-BAD1-CEAA9274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B7662-0F6F-4805-9F43-CA7DD287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1846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55658-63E2-490D-B9E0-A9090EF9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B848D-DF4A-4EB9-A17F-03195A9FF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A17F8-0B7D-4214-A064-6BD88AF8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C216-7A46-4AD0-A584-9BBDAFF4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5B87B-072F-4594-AFB0-B4A310FBE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4876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90A87-981E-49BB-895E-0AACEDC0A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FB3707-CA41-41A0-976C-FA4F4EAC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2D697-56DB-4EF2-BBAC-04A71918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8A84B-6A8F-463E-AD13-4FB8E6EC5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BD882-AF9F-4487-8B72-B0078ADB0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5302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1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Breaker">
  <p:cSld name="Slide Break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2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41517" y="556326"/>
            <a:ext cx="1435263" cy="5416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2"/>
          <p:cNvCxnSpPr/>
          <p:nvPr/>
        </p:nvCxnSpPr>
        <p:spPr>
          <a:xfrm>
            <a:off x="761767" y="1333485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64" name="Google Shape;64;p12"/>
          <p:cNvCxnSpPr/>
          <p:nvPr/>
        </p:nvCxnSpPr>
        <p:spPr>
          <a:xfrm>
            <a:off x="816821" y="5757560"/>
            <a:ext cx="10515016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65" name="Google Shape;65;p12"/>
          <p:cNvSpPr/>
          <p:nvPr/>
        </p:nvSpPr>
        <p:spPr>
          <a:xfrm>
            <a:off x="-42031" y="-15854"/>
            <a:ext cx="12230856" cy="6894491"/>
          </a:xfrm>
          <a:prstGeom prst="rect">
            <a:avLst/>
          </a:prstGeom>
          <a:solidFill>
            <a:srgbClr val="DDD9C3"/>
          </a:solidFill>
          <a:ln>
            <a:noFill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2" descr="C:\Users\01134024\Desktop\Library\buletan_1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 txBox="1">
            <a:spLocks noGrp="1"/>
          </p:cNvSpPr>
          <p:nvPr>
            <p:ph type="body" idx="1"/>
          </p:nvPr>
        </p:nvSpPr>
        <p:spPr>
          <a:xfrm>
            <a:off x="758659" y="2372887"/>
            <a:ext cx="10515016" cy="1920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1067"/>
              </a:spcBef>
              <a:spcAft>
                <a:spcPts val="0"/>
              </a:spcAft>
              <a:buClr>
                <a:srgbClr val="D00000"/>
              </a:buClr>
              <a:buSzPts val="5333"/>
              <a:buNone/>
              <a:defRPr sz="5333" b="1">
                <a:solidFill>
                  <a:srgbClr val="D00000"/>
                </a:solidFill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13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3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, Image and Text">
  <p:cSld name="Slide Title, Imag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5422515" y="1284251"/>
            <a:ext cx="5840479" cy="473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759309" y="1284250"/>
            <a:ext cx="4183278" cy="4737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Calibri"/>
              <a:buNone/>
              <a:defRPr sz="32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14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14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le and Images">
  <p:cSld name="Slide Title and Image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5"/>
          <p:cNvSpPr>
            <a:spLocks noGrp="1"/>
          </p:cNvSpPr>
          <p:nvPr>
            <p:ph type="pic" idx="2"/>
          </p:nvPr>
        </p:nvSpPr>
        <p:spPr>
          <a:xfrm>
            <a:off x="762068" y="1700825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>
            <a:spLocks noGrp="1"/>
          </p:cNvSpPr>
          <p:nvPr>
            <p:ph type="pic" idx="3"/>
          </p:nvPr>
        </p:nvSpPr>
        <p:spPr>
          <a:xfrm>
            <a:off x="4436092" y="1700825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>
            <a:spLocks noGrp="1"/>
          </p:cNvSpPr>
          <p:nvPr>
            <p:ph type="pic" idx="4"/>
          </p:nvPr>
        </p:nvSpPr>
        <p:spPr>
          <a:xfrm>
            <a:off x="8110115" y="1700825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>
            <a:spLocks noGrp="1"/>
          </p:cNvSpPr>
          <p:nvPr>
            <p:ph type="pic" idx="5"/>
          </p:nvPr>
        </p:nvSpPr>
        <p:spPr>
          <a:xfrm>
            <a:off x="762068" y="4100322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>
            <a:spLocks noGrp="1"/>
          </p:cNvSpPr>
          <p:nvPr>
            <p:ph type="pic" idx="6"/>
          </p:nvPr>
        </p:nvSpPr>
        <p:spPr>
          <a:xfrm>
            <a:off x="4436092" y="4100322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>
            <a:spLocks noGrp="1"/>
          </p:cNvSpPr>
          <p:nvPr>
            <p:ph type="pic" idx="7"/>
          </p:nvPr>
        </p:nvSpPr>
        <p:spPr>
          <a:xfrm>
            <a:off x="8110115" y="4100322"/>
            <a:ext cx="3152880" cy="1869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91" name="Google Shape;91;p15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Calibri"/>
              <a:buNone/>
              <a:defRPr sz="32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3" name="Google Shape;93;p15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5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DA0005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DA0005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16" descr="C:\Users\01134024\Desktop\Library\buletan_1-0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189"/>
            <a:ext cx="4462657" cy="4316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pplication Guide">
  <p:cSld name="1_Application Guid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82522" y="6492264"/>
            <a:ext cx="477395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38597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245" y="2601368"/>
            <a:ext cx="3359498" cy="22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70686" y="2601368"/>
            <a:ext cx="3359498" cy="2267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06098" y="2692115"/>
            <a:ext cx="3359498" cy="2100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527244" y="1929294"/>
            <a:ext cx="326351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PRIMARY FONT</a:t>
            </a:r>
            <a:endParaRPr sz="2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206098" y="1929294"/>
            <a:ext cx="36474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SECONDARY FONT</a:t>
            </a:r>
            <a:endParaRPr sz="2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D00000"/>
              </a:buClr>
              <a:buSzPts val="3200"/>
              <a:buFont typeface="Calibri"/>
              <a:buNone/>
              <a:defRPr sz="3200" b="1">
                <a:solidFill>
                  <a:srgbClr val="D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17" descr="C:\Users\01134024\Desktop\Brand Comms\Logo &amp; Corporate Identity\Logo\APP Sinar Mas - PNG file\APP Logo_Full Colour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11601" y="273497"/>
            <a:ext cx="1237938" cy="46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7"/>
          <p:cNvCxnSpPr/>
          <p:nvPr/>
        </p:nvCxnSpPr>
        <p:spPr>
          <a:xfrm>
            <a:off x="239288" y="932723"/>
            <a:ext cx="11710251" cy="0"/>
          </a:xfrm>
          <a:prstGeom prst="straightConnector1">
            <a:avLst/>
          </a:prstGeom>
          <a:noFill/>
          <a:ln w="12700" cap="flat" cmpd="sng">
            <a:solidFill>
              <a:srgbClr val="D00000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6477022"/>
            <a:ext cx="12188825" cy="381003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867"/>
              <a:buFont typeface="Arial"/>
              <a:buNone/>
              <a:defRPr sz="5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46229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APP Stakeholder Advisory Forum | July 16 2020</a:t>
            </a:r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7" r:id="rId14"/>
    <p:sldLayoutId id="2147483669" r:id="rId15"/>
    <p:sldLayoutId id="2147483670" r:id="rId16"/>
    <p:sldLayoutId id="2147483671" r:id="rId17"/>
  </p:sldLayoutIdLst>
  <p:transition spd="slow">
    <p:wipe dir="r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/>
          <p:nvPr/>
        </p:nvSpPr>
        <p:spPr>
          <a:xfrm>
            <a:off x="0" y="6477022"/>
            <a:ext cx="12188825" cy="381003"/>
          </a:xfrm>
          <a:prstGeom prst="rect">
            <a:avLst/>
          </a:prstGeom>
          <a:solidFill>
            <a:srgbClr val="DA0000"/>
          </a:solidFill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6"/>
          <p:cNvSpPr txBox="1"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867"/>
              <a:buFont typeface="Arial"/>
              <a:buNone/>
              <a:defRPr sz="5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body" idx="1"/>
          </p:nvPr>
        </p:nvSpPr>
        <p:spPr>
          <a:xfrm>
            <a:off x="609441" y="1600202"/>
            <a:ext cx="1096994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954" algn="l" rtl="0">
              <a:spcBef>
                <a:spcPts val="533"/>
              </a:spcBef>
              <a:spcAft>
                <a:spcPts val="0"/>
              </a:spcAft>
              <a:buClr>
                <a:srgbClr val="595959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rgbClr val="595959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7154" algn="l" rtl="0">
              <a:spcBef>
                <a:spcPts val="373"/>
              </a:spcBef>
              <a:spcAft>
                <a:spcPts val="0"/>
              </a:spcAft>
              <a:buClr>
                <a:srgbClr val="595959"/>
              </a:buClr>
              <a:buSzPts val="1867"/>
              <a:buFont typeface="Arial"/>
              <a:buChar char="•"/>
              <a:defRPr sz="1867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239286" y="6477023"/>
            <a:ext cx="46229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APP Stakeholder Advisory Forum | July 16 2020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6"/>
          <p:cNvSpPr txBox="1">
            <a:spLocks noGrp="1"/>
          </p:cNvSpPr>
          <p:nvPr>
            <p:ph type="sldNum" idx="12"/>
          </p:nvPr>
        </p:nvSpPr>
        <p:spPr>
          <a:xfrm>
            <a:off x="11243435" y="6501660"/>
            <a:ext cx="671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570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</p:sldLayoutIdLst>
  <p:transition spd="slow">
    <p:wipe dir="r"/>
  </p:transition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AB379-4960-41BA-8C9E-5F039D38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55527-528E-400E-A3F8-DC4108F14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98405-3ACB-4D66-A1CD-E9C787945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EE93A-8C35-413F-84DD-4E6B0E4BED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APP Stakeholder Advisory Forum | July 16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A367E-5405-4C1C-B394-F96F9FC75E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41474-9185-430A-AE98-C40577E27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7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slow">
    <p:wipe dir="r"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siapulppaper.com/en/investo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" y="17161"/>
            <a:ext cx="12185904" cy="6858000"/>
          </a:xfrm>
          <a:prstGeom prst="rect">
            <a:avLst/>
          </a:prstGeom>
        </p:spPr>
      </p:pic>
      <p:pic>
        <p:nvPicPr>
          <p:cNvPr id="3" name="Picture 2" descr="Logo Tjiwi Kim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515" y="357054"/>
            <a:ext cx="2687272" cy="6221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6037" y="2333143"/>
            <a:ext cx="625391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Annual General Meeting of</a:t>
            </a:r>
          </a:p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Shareholders (AGM)</a:t>
            </a:r>
          </a:p>
          <a:p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  <a:p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Agustus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26</a:t>
            </a:r>
            <a:r>
              <a:rPr lang="en-US" sz="280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41341"/>
            <a:ext cx="12188825" cy="2338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17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771E8-A201-4314-8084-CE083938E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AGM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|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Agustus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26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65942-6CD4-46F2-A3A7-30877DB7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52" y="170748"/>
            <a:ext cx="8367174" cy="693325"/>
          </a:xfrm>
        </p:spPr>
        <p:txBody>
          <a:bodyPr/>
          <a:lstStyle/>
          <a:p>
            <a:r>
              <a:rPr lang="en-ID" dirty="0"/>
              <a:t>Meeting Time &amp; Venue</a:t>
            </a:r>
            <a:endParaRPr lang="en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5BBD9-81C0-4291-94B3-630646AD25DD}"/>
              </a:ext>
            </a:extLst>
          </p:cNvPr>
          <p:cNvSpPr/>
          <p:nvPr/>
        </p:nvSpPr>
        <p:spPr>
          <a:xfrm>
            <a:off x="328022" y="1245833"/>
            <a:ext cx="11698233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fi-FI" sz="2400" b="1" dirty="0">
                <a:latin typeface="Calibri"/>
                <a:cs typeface="Calibri"/>
              </a:rPr>
              <a:t>PT. </a:t>
            </a:r>
            <a:r>
              <a:rPr lang="fi-FI" sz="2400" b="1" dirty="0" err="1">
                <a:latin typeface="Calibri"/>
                <a:cs typeface="Calibri"/>
              </a:rPr>
              <a:t>Pabrik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Kertas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Tjiwi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Kimia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Tbk</a:t>
            </a:r>
            <a:r>
              <a:rPr lang="fi-FI" sz="2400" b="1" dirty="0">
                <a:latin typeface="Calibri"/>
                <a:cs typeface="Calibri"/>
              </a:rPr>
              <a:t>. (The ”Company”) </a:t>
            </a:r>
            <a:r>
              <a:rPr lang="fi-FI" sz="2400" b="1" dirty="0" err="1">
                <a:latin typeface="Calibri"/>
                <a:cs typeface="Calibri"/>
              </a:rPr>
              <a:t>will</a:t>
            </a:r>
            <a:r>
              <a:rPr lang="fi-FI" sz="2400" b="1" dirty="0">
                <a:latin typeface="Calibri"/>
                <a:cs typeface="Calibri"/>
              </a:rPr>
              <a:t> </a:t>
            </a:r>
            <a:r>
              <a:rPr lang="fi-FI" sz="2400" b="1" dirty="0" err="1">
                <a:latin typeface="Calibri"/>
                <a:cs typeface="Calibri"/>
              </a:rPr>
              <a:t>hold</a:t>
            </a:r>
            <a:r>
              <a:rPr lang="fi-FI" sz="2400" b="1" dirty="0">
                <a:latin typeface="Calibri"/>
                <a:cs typeface="Calibri"/>
              </a:rPr>
              <a:t> the AGM on :</a:t>
            </a:r>
          </a:p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Day/Date	:  	Thursday, </a:t>
            </a:r>
            <a:r>
              <a:rPr lang="en-US" sz="2400" dirty="0" err="1">
                <a:latin typeface="Calibri"/>
                <a:cs typeface="Calibri"/>
              </a:rPr>
              <a:t>Agustus</a:t>
            </a:r>
            <a:r>
              <a:rPr lang="en-US" sz="2400" dirty="0">
                <a:latin typeface="Calibri"/>
                <a:cs typeface="Calibri"/>
              </a:rPr>
              <a:t> 26</a:t>
            </a:r>
            <a:r>
              <a:rPr lang="en-US" sz="2400" baseline="30000" dirty="0">
                <a:latin typeface="Calibri"/>
                <a:cs typeface="Calibri"/>
              </a:rPr>
              <a:t>th</a:t>
            </a:r>
            <a:r>
              <a:rPr lang="en-US" sz="2400" dirty="0">
                <a:latin typeface="Calibri"/>
                <a:cs typeface="Calibri"/>
              </a:rPr>
              <a:t>, 2021</a:t>
            </a:r>
          </a:p>
          <a:p>
            <a:pPr marL="0" indent="0">
              <a:buNone/>
            </a:pPr>
            <a:r>
              <a:rPr lang="en-US" sz="2400" dirty="0" err="1">
                <a:latin typeface="Calibri"/>
                <a:cs typeface="Calibri"/>
              </a:rPr>
              <a:t>Waktu</a:t>
            </a:r>
            <a:r>
              <a:rPr lang="en-US" sz="2400" dirty="0">
                <a:latin typeface="Calibri"/>
                <a:cs typeface="Calibri"/>
              </a:rPr>
              <a:t>		:  	11.00 – 12.00 Western Indonesia Standard Time (WIB)</a:t>
            </a:r>
          </a:p>
          <a:p>
            <a:pPr marL="0" indent="0">
              <a:buNone/>
            </a:pPr>
            <a:r>
              <a:rPr lang="fr-FR" sz="2400" dirty="0" err="1">
                <a:latin typeface="Calibri"/>
                <a:cs typeface="Calibri"/>
              </a:rPr>
              <a:t>Tempat</a:t>
            </a:r>
            <a:r>
              <a:rPr lang="fr-FR" sz="2400" dirty="0">
                <a:latin typeface="Calibri"/>
                <a:cs typeface="Calibri"/>
              </a:rPr>
              <a:t>	:  	</a:t>
            </a:r>
            <a:r>
              <a:rPr lang="fr-FR" sz="2400" dirty="0" err="1">
                <a:latin typeface="Calibri"/>
                <a:cs typeface="Calibri"/>
              </a:rPr>
              <a:t>Hotel</a:t>
            </a:r>
            <a:r>
              <a:rPr lang="fr-FR" sz="2400" dirty="0">
                <a:latin typeface="Calibri"/>
                <a:cs typeface="Calibri"/>
              </a:rPr>
              <a:t> Grand </a:t>
            </a:r>
            <a:r>
              <a:rPr lang="fr-FR" sz="2400" dirty="0" err="1">
                <a:latin typeface="Calibri"/>
                <a:cs typeface="Calibri"/>
              </a:rPr>
              <a:t>Hyatt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r-FR" sz="2400" dirty="0">
                <a:latin typeface="Calibri"/>
                <a:cs typeface="Calibri"/>
              </a:rPr>
              <a:t>	            	 	</a:t>
            </a:r>
            <a:r>
              <a:rPr lang="fr-FR" sz="2400" dirty="0" err="1">
                <a:latin typeface="Calibri"/>
                <a:cs typeface="Calibri"/>
              </a:rPr>
              <a:t>Jl</a:t>
            </a:r>
            <a:r>
              <a:rPr lang="fr-FR" sz="2400" dirty="0">
                <a:latin typeface="Calibri"/>
                <a:cs typeface="Calibri"/>
              </a:rPr>
              <a:t>. </a:t>
            </a:r>
            <a:r>
              <a:rPr lang="fr-FR" sz="2400" dirty="0" err="1">
                <a:latin typeface="Calibri"/>
                <a:cs typeface="Calibri"/>
              </a:rPr>
              <a:t>MH.Thamrin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No.Kav</a:t>
            </a:r>
            <a:r>
              <a:rPr lang="fr-FR" sz="2400" dirty="0">
                <a:latin typeface="Calibri"/>
                <a:cs typeface="Calibri"/>
              </a:rPr>
              <a:t> 28-30 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fr-FR" sz="2400" dirty="0">
                <a:latin typeface="Calibri"/>
                <a:cs typeface="Calibri"/>
              </a:rPr>
              <a:t>                              	Jakarta </a:t>
            </a:r>
            <a:r>
              <a:rPr lang="fr-FR" sz="2400" dirty="0" err="1">
                <a:latin typeface="Calibri"/>
                <a:cs typeface="Calibri"/>
              </a:rPr>
              <a:t>Pusat</a:t>
            </a:r>
            <a:r>
              <a:rPr lang="fr-FR" sz="2400" dirty="0">
                <a:latin typeface="Calibri"/>
                <a:cs typeface="Calibri"/>
              </a:rPr>
              <a:t> </a:t>
            </a:r>
            <a:endParaRPr lang="en-US" sz="2400" dirty="0">
              <a:latin typeface="Calibri"/>
              <a:cs typeface="Calibri"/>
            </a:endParaRPr>
          </a:p>
          <a:p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853572" y="168294"/>
            <a:ext cx="2203285" cy="673178"/>
            <a:chOff x="9853572" y="168294"/>
            <a:chExt cx="2203285" cy="673178"/>
          </a:xfrm>
        </p:grpSpPr>
        <p:sp>
          <p:nvSpPr>
            <p:cNvPr id="7" name="Rectangle 6"/>
            <p:cNvSpPr/>
            <p:nvPr/>
          </p:nvSpPr>
          <p:spPr>
            <a:xfrm>
              <a:off x="10327892" y="168294"/>
              <a:ext cx="1728965" cy="67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Logo Tjiwi Kimia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3572" y="265258"/>
              <a:ext cx="2109919" cy="488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7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771E8-A201-4314-8084-CE083938E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AGM | </a:t>
            </a:r>
            <a:r>
              <a:rPr lang="en-US" dirty="0" err="1"/>
              <a:t>Agustus</a:t>
            </a:r>
            <a:r>
              <a:rPr lang="en-US" dirty="0"/>
              <a:t> 26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65942-6CD4-46F2-A3A7-30877DB7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Meeting Agenda</a:t>
            </a:r>
            <a:endParaRPr lang="en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5BBD9-81C0-4291-94B3-630646AD25DD}"/>
              </a:ext>
            </a:extLst>
          </p:cNvPr>
          <p:cNvSpPr/>
          <p:nvPr/>
        </p:nvSpPr>
        <p:spPr>
          <a:xfrm>
            <a:off x="297422" y="1123437"/>
            <a:ext cx="11637032" cy="477053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404040"/>
                </a:solidFill>
                <a:latin typeface="Calibri"/>
                <a:cs typeface="Calibri"/>
              </a:rPr>
              <a:t>AGM</a:t>
            </a:r>
          </a:p>
          <a:p>
            <a:pPr marL="342900" indent="-342900">
              <a:buAutoNum type="alphaUcPeriod"/>
            </a:pPr>
            <a:endParaRPr lang="en-US" sz="2000" dirty="0">
              <a:solidFill>
                <a:srgbClr val="404040"/>
              </a:solidFill>
              <a:latin typeface="Calibri"/>
              <a:cs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To submit the annual report of the Company by the Board of Directors and to approve of the Company's  Consolidated Financial Statements for the financial year ending on  December 31</a:t>
            </a:r>
            <a:r>
              <a:rPr lang="en-US" sz="2000" baseline="30000" dirty="0">
                <a:latin typeface="Calibri"/>
                <a:cs typeface="Calibri"/>
              </a:rPr>
              <a:t>st</a:t>
            </a:r>
            <a:r>
              <a:rPr lang="en-US" sz="2000" dirty="0">
                <a:latin typeface="Calibri"/>
                <a:cs typeface="Calibri"/>
              </a:rPr>
              <a:t>, 2020 and submit the Supervisory Report by the Board of Commissioner for the financial year ending on December 31</a:t>
            </a:r>
            <a:r>
              <a:rPr lang="en-US" sz="2000" baseline="30000" dirty="0">
                <a:latin typeface="Calibri"/>
                <a:cs typeface="Calibri"/>
              </a:rPr>
              <a:t>st</a:t>
            </a:r>
            <a:r>
              <a:rPr lang="en-US" sz="2000" dirty="0">
                <a:latin typeface="Calibri"/>
                <a:cs typeface="Calibri"/>
              </a:rPr>
              <a:t>, 2020 and grant  full acquittal and discharged </a:t>
            </a:r>
            <a:r>
              <a:rPr lang="en-US" sz="2000" i="1" dirty="0">
                <a:latin typeface="Calibri"/>
                <a:cs typeface="Calibri"/>
              </a:rPr>
              <a:t>(acquit et de charge) </a:t>
            </a:r>
            <a:r>
              <a:rPr lang="en-US" sz="2000" dirty="0">
                <a:latin typeface="Calibri"/>
                <a:cs typeface="Calibri"/>
              </a:rPr>
              <a:t> to the Board of Directors and Commissioner of the Company over any management and supervision action conducted by them during the financial year ending December 31</a:t>
            </a:r>
            <a:r>
              <a:rPr lang="en-US" sz="2000" baseline="30000" dirty="0">
                <a:latin typeface="Calibri"/>
                <a:cs typeface="Calibri"/>
              </a:rPr>
              <a:t>st</a:t>
            </a:r>
            <a:r>
              <a:rPr lang="en-US" sz="2000" dirty="0">
                <a:latin typeface="Calibri"/>
                <a:cs typeface="Calibri"/>
              </a:rPr>
              <a:t>, 2020.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To approve the Company's profits appropriation for the financial year ended of December 31</a:t>
            </a:r>
            <a:r>
              <a:rPr lang="en-US" sz="2000" baseline="30000" dirty="0">
                <a:latin typeface="Calibri"/>
                <a:cs typeface="Calibri"/>
              </a:rPr>
              <a:t>st</a:t>
            </a:r>
            <a:r>
              <a:rPr lang="en-US" sz="2000" dirty="0">
                <a:latin typeface="Calibri"/>
                <a:cs typeface="Calibri"/>
              </a:rPr>
              <a:t>, 2020.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To appoint the Independent Public Accountant as registered at OJK in order to audit the Company's financial report for the year 2021 and </a:t>
            </a:r>
            <a:r>
              <a:rPr lang="en-US" sz="2000" dirty="0" err="1">
                <a:latin typeface="Calibri"/>
                <a:cs typeface="Calibri"/>
              </a:rPr>
              <a:t>authorise</a:t>
            </a:r>
            <a:r>
              <a:rPr lang="en-US" sz="2000" dirty="0">
                <a:latin typeface="Calibri"/>
                <a:cs typeface="Calibri"/>
              </a:rPr>
              <a:t> the Boards of Directors to determine the fees of the appointed Independent Public Accountant.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To determine the salary, honorarium, and/or allowances for the Board of Commissioners and the Directors of the Company for financial year 2021.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Approving changes in the composition of the members of the Board of Commissioners and the Directors.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53572" y="168294"/>
            <a:ext cx="2203285" cy="673178"/>
            <a:chOff x="9853572" y="168294"/>
            <a:chExt cx="2203285" cy="673178"/>
          </a:xfrm>
        </p:grpSpPr>
        <p:sp>
          <p:nvSpPr>
            <p:cNvPr id="6" name="Rectangle 5"/>
            <p:cNvSpPr/>
            <p:nvPr/>
          </p:nvSpPr>
          <p:spPr>
            <a:xfrm>
              <a:off x="10327892" y="168294"/>
              <a:ext cx="1728965" cy="67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 Tjiwi Kimia.pn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3572" y="265258"/>
              <a:ext cx="2109919" cy="488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70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6771E8-A201-4314-8084-CE083938ED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AGM | </a:t>
            </a:r>
            <a:r>
              <a:rPr lang="en-US" dirty="0" err="1"/>
              <a:t>Agustus</a:t>
            </a:r>
            <a:r>
              <a:rPr lang="en-US" dirty="0"/>
              <a:t> 26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F65942-6CD4-46F2-A3A7-30877DB72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Meeting Agenda Explanation</a:t>
            </a:r>
            <a:endParaRPr lang="en-ID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35BBD9-81C0-4291-94B3-630646AD25DD}"/>
              </a:ext>
            </a:extLst>
          </p:cNvPr>
          <p:cNvSpPr/>
          <p:nvPr/>
        </p:nvSpPr>
        <p:spPr>
          <a:xfrm>
            <a:off x="297421" y="1138736"/>
            <a:ext cx="11637032" cy="292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b="1" dirty="0">
                <a:latin typeface="Calibri"/>
                <a:cs typeface="Calibri"/>
              </a:rPr>
              <a:t>Notes to the </a:t>
            </a:r>
            <a:r>
              <a:rPr lang="fi-FI" sz="2400" b="1" dirty="0" err="1">
                <a:latin typeface="Calibri"/>
                <a:cs typeface="Calibri"/>
              </a:rPr>
              <a:t>Meeting</a:t>
            </a:r>
            <a:r>
              <a:rPr lang="fi-FI" sz="2400" b="1" dirty="0">
                <a:latin typeface="Calibri"/>
                <a:cs typeface="Calibri"/>
              </a:rPr>
              <a:t> Agenda for AGM as </a:t>
            </a:r>
            <a:r>
              <a:rPr lang="fi-FI" sz="2400" b="1" dirty="0" err="1">
                <a:latin typeface="Calibri"/>
                <a:cs typeface="Calibri"/>
              </a:rPr>
              <a:t>Follows</a:t>
            </a:r>
            <a:r>
              <a:rPr lang="fi-FI" sz="2400" b="1" dirty="0">
                <a:latin typeface="Calibri"/>
                <a:cs typeface="Calibri"/>
              </a:rPr>
              <a:t> :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fi-FI" sz="2000" dirty="0">
                <a:latin typeface="Calibri"/>
                <a:cs typeface="Calibri"/>
              </a:rPr>
              <a:t>Agenda 1 to 5 </a:t>
            </a:r>
            <a:r>
              <a:rPr lang="fi-FI" sz="2000" dirty="0" err="1">
                <a:latin typeface="Calibri"/>
                <a:cs typeface="Calibri"/>
              </a:rPr>
              <a:t>which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among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others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are</a:t>
            </a:r>
            <a:r>
              <a:rPr lang="fi-FI" sz="2000" dirty="0">
                <a:latin typeface="Calibri"/>
                <a:cs typeface="Calibri"/>
              </a:rPr>
              <a:t> the agenda of the </a:t>
            </a:r>
            <a:r>
              <a:rPr lang="fi-FI" sz="2000" dirty="0" err="1">
                <a:latin typeface="Calibri"/>
                <a:cs typeface="Calibri"/>
              </a:rPr>
              <a:t>Company`s</a:t>
            </a:r>
            <a:r>
              <a:rPr lang="fi-FI" sz="2000" dirty="0">
                <a:latin typeface="Calibri"/>
                <a:cs typeface="Calibri"/>
              </a:rPr>
              <a:t> AGM in </a:t>
            </a:r>
            <a:r>
              <a:rPr lang="fi-FI" sz="2000" dirty="0" err="1">
                <a:latin typeface="Calibri"/>
                <a:cs typeface="Calibri"/>
              </a:rPr>
              <a:t>accordance</a:t>
            </a:r>
            <a:r>
              <a:rPr lang="fi-FI" sz="2000" dirty="0">
                <a:latin typeface="Calibri"/>
                <a:cs typeface="Calibri"/>
              </a:rPr>
              <a:t> with the </a:t>
            </a:r>
            <a:r>
              <a:rPr lang="fi-FI" sz="2000" dirty="0" err="1">
                <a:latin typeface="Calibri"/>
                <a:cs typeface="Calibri"/>
              </a:rPr>
              <a:t>Articles</a:t>
            </a:r>
            <a:r>
              <a:rPr lang="fi-FI" sz="2000" dirty="0">
                <a:latin typeface="Calibri"/>
                <a:cs typeface="Calibri"/>
              </a:rPr>
              <a:t> of Association of the Company. One and the </a:t>
            </a:r>
            <a:r>
              <a:rPr lang="fi-FI" sz="2000" dirty="0" err="1">
                <a:latin typeface="Calibri"/>
                <a:cs typeface="Calibri"/>
              </a:rPr>
              <a:t>other</a:t>
            </a:r>
            <a:r>
              <a:rPr lang="fi-FI" sz="2000" dirty="0">
                <a:latin typeface="Calibri"/>
                <a:cs typeface="Calibri"/>
              </a:rPr>
              <a:t> in </a:t>
            </a:r>
            <a:r>
              <a:rPr lang="fi-FI" sz="2000" dirty="0" err="1">
                <a:latin typeface="Calibri"/>
                <a:cs typeface="Calibri"/>
              </a:rPr>
              <a:t>accordance</a:t>
            </a:r>
            <a:r>
              <a:rPr lang="fi-FI" sz="2000" dirty="0">
                <a:latin typeface="Calibri"/>
                <a:cs typeface="Calibri"/>
              </a:rPr>
              <a:t> with the provision (s) in the </a:t>
            </a:r>
            <a:r>
              <a:rPr lang="fi-FI" sz="2000" dirty="0" err="1">
                <a:latin typeface="Calibri"/>
                <a:cs typeface="Calibri"/>
              </a:rPr>
              <a:t>Company`s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Articles</a:t>
            </a:r>
            <a:r>
              <a:rPr lang="fi-FI" sz="2000" dirty="0">
                <a:latin typeface="Calibri"/>
                <a:cs typeface="Calibri"/>
              </a:rPr>
              <a:t> of </a:t>
            </a:r>
            <a:r>
              <a:rPr lang="fi-FI" sz="2000" dirty="0" err="1">
                <a:latin typeface="Calibri"/>
                <a:cs typeface="Calibri"/>
              </a:rPr>
              <a:t>Association,POJK</a:t>
            </a:r>
            <a:r>
              <a:rPr lang="fi-FI" sz="2000" dirty="0">
                <a:latin typeface="Calibri"/>
                <a:cs typeface="Calibri"/>
              </a:rPr>
              <a:t>, and Company </a:t>
            </a:r>
            <a:r>
              <a:rPr lang="fi-FI" sz="2000" dirty="0" err="1">
                <a:latin typeface="Calibri"/>
                <a:cs typeface="Calibri"/>
              </a:rPr>
              <a:t>Law</a:t>
            </a:r>
            <a:r>
              <a:rPr lang="fi-FI" sz="2000" dirty="0">
                <a:latin typeface="Calibri"/>
                <a:cs typeface="Calibri"/>
              </a:rPr>
              <a:t> </a:t>
            </a:r>
            <a:r>
              <a:rPr lang="fi-FI" sz="2000" dirty="0" err="1">
                <a:latin typeface="Calibri"/>
                <a:cs typeface="Calibri"/>
              </a:rPr>
              <a:t>Number</a:t>
            </a:r>
            <a:r>
              <a:rPr lang="fi-FI" sz="2000" dirty="0">
                <a:latin typeface="Calibri"/>
                <a:cs typeface="Calibri"/>
              </a:rPr>
              <a:t> 40 </a:t>
            </a:r>
            <a:r>
              <a:rPr lang="fi-FI" sz="2000" dirty="0" err="1">
                <a:latin typeface="Calibri"/>
                <a:cs typeface="Calibri"/>
              </a:rPr>
              <a:t>Year</a:t>
            </a:r>
            <a:r>
              <a:rPr lang="fi-FI" sz="2000" dirty="0">
                <a:latin typeface="Calibri"/>
                <a:cs typeface="Calibri"/>
              </a:rPr>
              <a:t> 2007.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Calibri"/>
                <a:cs typeface="Calibri"/>
              </a:rPr>
              <a:t>The Company’s 2020 Annual Report including Consolidated Financial Statements of   the Company and Its Subsidiaries for the Year Ended 31 December 2020 is available on the Company’s website: </a:t>
            </a:r>
            <a:r>
              <a:rPr lang="en-ID" sz="2000" u="sng" dirty="0">
                <a:latin typeface="Calibri"/>
                <a:cs typeface="Calibri"/>
                <a:hlinkClick r:id="rId2"/>
              </a:rPr>
              <a:t>https://asiapulppaper.com/en</a:t>
            </a:r>
            <a:r>
              <a:rPr lang="en-ID" sz="2000" u="sng">
                <a:latin typeface="Calibri"/>
                <a:cs typeface="Calibri"/>
                <a:hlinkClick r:id="rId2"/>
              </a:rPr>
              <a:t>/investors</a:t>
            </a:r>
            <a:r>
              <a:rPr lang="en-ID" sz="2000" u="sng">
                <a:latin typeface="Calibri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  <a:p>
            <a:pPr marL="0" indent="0" algn="just">
              <a:buNone/>
            </a:pP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853572" y="168294"/>
            <a:ext cx="2203285" cy="673178"/>
            <a:chOff x="9853572" y="168294"/>
            <a:chExt cx="2203285" cy="673178"/>
          </a:xfrm>
        </p:grpSpPr>
        <p:sp>
          <p:nvSpPr>
            <p:cNvPr id="6" name="Rectangle 5"/>
            <p:cNvSpPr/>
            <p:nvPr/>
          </p:nvSpPr>
          <p:spPr>
            <a:xfrm>
              <a:off x="10327892" y="168294"/>
              <a:ext cx="1728965" cy="67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Logo Tjiwi Kimia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53572" y="265258"/>
              <a:ext cx="2109919" cy="4884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54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AE5DB9-1388-4982-B779-10A3A761821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RUPST &amp; RUPSLB | 25 </a:t>
            </a:r>
            <a:r>
              <a:rPr lang="en-US" dirty="0" err="1"/>
              <a:t>Agustus</a:t>
            </a:r>
            <a:r>
              <a:rPr lang="en-US" dirty="0"/>
              <a:t> 2020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1C20706-9EA7-4AFE-A160-F9C7C685B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51" y="170748"/>
            <a:ext cx="9076089" cy="693325"/>
          </a:xfrm>
        </p:spPr>
        <p:txBody>
          <a:bodyPr/>
          <a:lstStyle/>
          <a:p>
            <a:r>
              <a:rPr lang="en-ID"/>
              <a:t>APP Mills - </a:t>
            </a:r>
            <a:r>
              <a:rPr lang="en-ID" sz="1800" i="1">
                <a:solidFill>
                  <a:schemeClr val="accent3">
                    <a:lumMod val="75000"/>
                  </a:schemeClr>
                </a:solidFill>
              </a:rPr>
              <a:t>Environmental Performance</a:t>
            </a:r>
            <a:endParaRPr lang="en-ID" i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9" descr="_MG_3887 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66126" y="2111330"/>
            <a:ext cx="5447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cs typeface="Calibri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524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="">
      <p:transition spd="slow">
        <p:wipe dir="r"/>
      </p:transition>
    </mc:Fallback>
  </mc:AlternateContent>
</p:sld>
</file>

<file path=ppt/theme/theme1.xml><?xml version="1.0" encoding="utf-8"?>
<a:theme xmlns:a="http://schemas.openxmlformats.org/drawingml/2006/main" name="APP Power Point Template 16_9 Ratio Template - SPR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APP Power Point Template 16_9 Ratio Template - SPRG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F85233ED06148876C315AFCB4EF5F" ma:contentTypeVersion="12" ma:contentTypeDescription="Create a new document." ma:contentTypeScope="" ma:versionID="6022381e5cb796e55b708403754af9e9">
  <xsd:schema xmlns:xsd="http://www.w3.org/2001/XMLSchema" xmlns:xs="http://www.w3.org/2001/XMLSchema" xmlns:p="http://schemas.microsoft.com/office/2006/metadata/properties" xmlns:ns3="1d508c53-4374-405b-a973-f5b67131aeec" xmlns:ns4="849e0799-f4be-41d4-8276-738b26ba7c28" targetNamespace="http://schemas.microsoft.com/office/2006/metadata/properties" ma:root="true" ma:fieldsID="5d027f298aeb39af03adc105d2b3448f" ns3:_="" ns4:_="">
    <xsd:import namespace="1d508c53-4374-405b-a973-f5b67131aeec"/>
    <xsd:import namespace="849e0799-f4be-41d4-8276-738b26ba7c2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08c53-4374-405b-a973-f5b67131ae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9e0799-f4be-41d4-8276-738b26ba7c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5C342-77F2-4242-840C-F199B261A616}">
  <ds:schemaRefs>
    <ds:schemaRef ds:uri="http://schemas.openxmlformats.org/package/2006/metadata/core-properties"/>
    <ds:schemaRef ds:uri="http://schemas.microsoft.com/office/2006/documentManagement/types"/>
    <ds:schemaRef ds:uri="1d508c53-4374-405b-a973-f5b67131aeec"/>
    <ds:schemaRef ds:uri="http://schemas.microsoft.com/office/infopath/2007/PartnerControls"/>
    <ds:schemaRef ds:uri="http://purl.org/dc/elements/1.1/"/>
    <ds:schemaRef ds:uri="http://schemas.microsoft.com/office/2006/metadata/properties"/>
    <ds:schemaRef ds:uri="849e0799-f4be-41d4-8276-738b26ba7c28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0FDFD3-6E0E-47F6-BC83-843FD00FCE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07D9F9-9C6E-46D0-A62A-EA7A923342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08c53-4374-405b-a973-f5b67131aeec"/>
    <ds:schemaRef ds:uri="849e0799-f4be-41d4-8276-738b26ba7c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376</Words>
  <Application>Microsoft Office PowerPoint</Application>
  <PresentationFormat>Custom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APP Power Point Template 16_9 Ratio Template - SPRG</vt:lpstr>
      <vt:lpstr>2_APP Power Point Template 16_9 Ratio Template - SPRG</vt:lpstr>
      <vt:lpstr>Custom Design</vt:lpstr>
      <vt:lpstr>PowerPoint Presentation</vt:lpstr>
      <vt:lpstr>Meeting Time &amp; Venue</vt:lpstr>
      <vt:lpstr>Meeting Agenda</vt:lpstr>
      <vt:lpstr>Meeting Agenda Explanation</vt:lpstr>
      <vt:lpstr>APP Mills - Environmental Performance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PURBORINI INDRIYASTUTI</dc:creator>
  <cp:lastModifiedBy>Lydia Lydia</cp:lastModifiedBy>
  <cp:revision>14</cp:revision>
  <dcterms:created xsi:type="dcterms:W3CDTF">2020-06-29T03:33:37Z</dcterms:created>
  <dcterms:modified xsi:type="dcterms:W3CDTF">2021-08-03T02:20:37Z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0x01010043EF85233ED06148876C315AFCB4EF5F</vt:lpwstr>
  </property>
</Properties>
</file>