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749" r:id="rId5"/>
    <p:sldMasterId id="2147483693" r:id="rId6"/>
  </p:sldMasterIdLst>
  <p:notesMasterIdLst>
    <p:notesMasterId r:id="rId12"/>
  </p:notesMasterIdLst>
  <p:sldIdLst>
    <p:sldId id="4574" r:id="rId7"/>
    <p:sldId id="4542" r:id="rId8"/>
    <p:sldId id="4581" r:id="rId9"/>
    <p:sldId id="4583" r:id="rId10"/>
    <p:sldId id="4555" r:id="rId11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jtUg6lqaGS+R3Dz+mQOvkGq3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A"/>
    <a:srgbClr val="E9E9E9"/>
    <a:srgbClr val="C4BD97"/>
    <a:srgbClr val="77933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3B08F-E11E-415D-B18D-C83D0B14CEB0}" v="16" dt="2020-07-27T09:46:5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0"/>
      </p:cViewPr>
      <p:guideLst>
        <p:guide orient="horz" pos="3952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customschemas.google.com/relationships/presentationmetadata" Target="metadata"/><Relationship Id="rId10" Type="http://schemas.openxmlformats.org/officeDocument/2006/relationships/slide" Target="slides/slide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88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05" y="1502337"/>
            <a:ext cx="2287735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7172" y="1502339"/>
            <a:ext cx="1760537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" name="Google Shape;20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1189" y="1502337"/>
            <a:ext cx="2325591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3720" y="1502337"/>
            <a:ext cx="1417323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" name="Google Shape;24;p7"/>
          <p:cNvSpPr/>
          <p:nvPr/>
        </p:nvSpPr>
        <p:spPr>
          <a:xfrm>
            <a:off x="82154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3206294" y="2748077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8572" y="1509370"/>
            <a:ext cx="2212057" cy="14750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" name="Google Shape;27;p7"/>
          <p:cNvSpPr/>
          <p:nvPr/>
        </p:nvSpPr>
        <p:spPr>
          <a:xfrm>
            <a:off x="505546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7442509" y="2751332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8954851" y="1513256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7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" name="Google Shape;31;p7"/>
          <p:cNvCxnSpPr/>
          <p:nvPr/>
        </p:nvCxnSpPr>
        <p:spPr>
          <a:xfrm>
            <a:off x="761767" y="3143248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2" name="Google Shape;32;p7" descr="C:\Users\01134024\Desktop\Library\buletan_1-0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2995" y="1428736"/>
            <a:ext cx="1523614" cy="1467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61767" y="3579802"/>
            <a:ext cx="10515016" cy="6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D00000"/>
              </a:buClr>
              <a:buSzPts val="3200"/>
              <a:buNone/>
              <a:defRPr sz="3200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761767" y="4498970"/>
            <a:ext cx="10515016" cy="12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2133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Light)">
  <p:cSld name="Image (Light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rgbClr val="D00000"/>
              </a:buClr>
              <a:buSzPts val="4267"/>
              <a:buNone/>
              <a:defRPr sz="4267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1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Dark)">
  <p:cSld name="Image (Dark)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4267"/>
              <a:buNone/>
              <a:defRPr sz="4267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20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88826" cy="648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259306" y="6476999"/>
            <a:ext cx="1670215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www.asiapulppaper.com</a:t>
            </a: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27245" y="4699777"/>
            <a:ext cx="2651894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6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1" descr="C:\Users\01134024\Desktop\Brand Comms\Logo &amp; Corporate Identity\Logo\APP Sinar Mas - PNG file\APP Logo_Reverse Full Colou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057" y="331477"/>
            <a:ext cx="1823312" cy="6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C:\Users\01134024\Desktop\Library\buletan_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34" y="2541552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Title Only">
  <p:cSld name="1_Slide Title Only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2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5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Title Only">
  <p:cSld name="4_Slide 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2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7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Title Only">
  <p:cSld name="5_Slide 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8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1_Slide 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761765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1400"/>
              <a:buFont typeface="Arial"/>
              <a:buNone/>
              <a:defRPr sz="2933" b="1">
                <a:solidFill>
                  <a:srgbClr val="D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239121" y="6477002"/>
            <a:ext cx="385979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11276779" y="6477002"/>
            <a:ext cx="6729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preserve="1" userDrawn="1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4802" y="288323"/>
            <a:ext cx="1435263" cy="5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84205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3CB3-6691-4D9F-9E28-C5CED3AAA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A18E-786B-40C4-A3C8-3846CA614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600A-80B9-4B6D-832D-CFDF78C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8F63-0692-4B4D-B90E-7ACB293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4F9C-A931-4A42-B4EB-637E98A3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084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Slide 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4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9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9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Tx/>
              <a:buSzPct val="1000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11471505" y="6511951"/>
            <a:ext cx="812588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3B8F-85AE-4526-8B63-5A05D52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BAE1-9C36-4EE1-AC27-50693657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3ABD-8661-4E4E-88E5-2AA3AE6C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AD71-A762-45B4-8DFC-10CFAA15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D061-BCD6-4904-BD2C-B5EC80F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94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7939-AE06-41AE-BAB3-8D435997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E04A7-A34F-4D18-9C52-65B90DE8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ABB1-125C-4597-86A9-671FE3F3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9457-5B6F-498E-812C-FA18C3EC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5E61-BF59-49D5-ABBD-A4A7CB51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521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1840-B2FF-487C-8912-8DFC6A99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4D5-CA45-45CE-AC91-762F55E83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8059-F1BA-443F-ADFE-3FFB911C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09CA-90C8-4153-B7E7-7D44F6A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13C3-8830-4A5B-959B-A22BF8A7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29834-7F81-4DC3-A311-76B136DD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303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907D-44C2-4EAC-8734-6021D26F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7C92-B3CA-4398-B3BD-B0376C48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25867-1148-4A8B-BBFC-4FE7BBBB3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06AAE-06DC-4FB9-93AB-20D7FAFE5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50A52-6DA3-4B14-A60A-FCA6691ED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1D235-86D9-4F2A-B8FA-3D3277DD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DD7A5-9BF1-48D0-96BC-D5E0D1A2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A5337-584B-4699-BFF7-9F897C87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4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364-B3FE-4AE5-B3E8-39220273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4D02-00EA-4C2E-9F0F-CC1E7A3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3CAF8-22AB-490E-AEA8-2FCFA73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4B995-E6E0-40AE-AE5C-80A6AC24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4868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B0F04-CF5E-44CD-AAD2-7782E8D3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9B1C1-440A-46DE-A383-0A9ECF9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53E9-E534-4681-9A7E-9E635B36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423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22B9-AB99-4EF8-8E9A-33AF7E3E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1CF6-EFCD-41BB-858D-AE378A0D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2DDE-C470-4E0F-B92A-A364F3CF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40ECF-494B-456E-A7D7-4500BCFB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BBECE-A06D-490A-AFBE-7D407544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A3D8B-4027-4997-851A-402AAA39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951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3C9F-325E-4FB6-9039-C56285B1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000E3-4A6D-4FA2-A1A5-669568803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2EED-A79F-4422-AEAF-35247A7C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35CAD-0575-4626-9BB6-ACD4739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EAEE9-86B5-41E9-BAD1-CEAA9274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7662-0F6F-4805-9F43-CA7DD287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846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5658-63E2-490D-B9E0-A9090EF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B848D-DF4A-4EB9-A17F-03195A9F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17F8-0B7D-4214-A064-6BD88AF8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C216-7A46-4AD0-A584-9BBDAFF4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B87B-072F-4594-AFB0-B4A310FB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87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90A87-981E-49BB-895E-0AACEDC0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B3707-CA41-41A0-976C-FA4F4EAC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D697-56DB-4EF2-BBAC-04A71918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A84B-6A8F-463E-AD13-4FB8E6EC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D882-AF9F-4487-8B72-B0078ADB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30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1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">
  <p:cSld name="Slide Break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2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2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" name="Google Shape;64;p12"/>
          <p:cNvCxnSpPr/>
          <p:nvPr/>
        </p:nvCxnSpPr>
        <p:spPr>
          <a:xfrm>
            <a:off x="816821" y="5757560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2"/>
          <p:cNvSpPr/>
          <p:nvPr/>
        </p:nvSpPr>
        <p:spPr>
          <a:xfrm>
            <a:off x="-42031" y="-15854"/>
            <a:ext cx="12230856" cy="6894491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2" descr="C:\Users\01134024\Desktop\Library\buletan_1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758659" y="2372887"/>
            <a:ext cx="10515016" cy="192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1067"/>
              </a:spcBef>
              <a:spcAft>
                <a:spcPts val="0"/>
              </a:spcAft>
              <a:buClr>
                <a:srgbClr val="D00000"/>
              </a:buClr>
              <a:buSzPts val="5333"/>
              <a:buNone/>
              <a:defRPr sz="5333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, Image and Text">
  <p:cSld name="Slide Title, Imag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5422515" y="1284251"/>
            <a:ext cx="5840479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759309" y="1284250"/>
            <a:ext cx="4183278" cy="473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4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4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Images">
  <p:cSld name="Slide Title and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>
            <a:spLocks noGrp="1"/>
          </p:cNvSpPr>
          <p:nvPr>
            <p:ph type="pic" idx="2"/>
          </p:nvPr>
        </p:nvSpPr>
        <p:spPr>
          <a:xfrm>
            <a:off x="762068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>
            <a:spLocks noGrp="1"/>
          </p:cNvSpPr>
          <p:nvPr>
            <p:ph type="pic" idx="3"/>
          </p:nvPr>
        </p:nvSpPr>
        <p:spPr>
          <a:xfrm>
            <a:off x="4436092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4"/>
          </p:nvPr>
        </p:nvSpPr>
        <p:spPr>
          <a:xfrm>
            <a:off x="8110115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>
            <a:spLocks noGrp="1"/>
          </p:cNvSpPr>
          <p:nvPr>
            <p:ph type="pic" idx="5"/>
          </p:nvPr>
        </p:nvSpPr>
        <p:spPr>
          <a:xfrm>
            <a:off x="762068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6"/>
          </p:nvPr>
        </p:nvSpPr>
        <p:spPr>
          <a:xfrm>
            <a:off x="4436092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7"/>
          </p:nvPr>
        </p:nvSpPr>
        <p:spPr>
          <a:xfrm>
            <a:off x="8110115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1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5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pplication Guide">
  <p:cSld name="1_Application Gu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245" y="2601368"/>
            <a:ext cx="3359498" cy="22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686" y="2601368"/>
            <a:ext cx="3359498" cy="226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6098" y="2692115"/>
            <a:ext cx="3359498" cy="210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27244" y="1929294"/>
            <a:ext cx="32635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PRIMARY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206098" y="1929294"/>
            <a:ext cx="3647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SECONDARY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7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7" r:id="rId14"/>
    <p:sldLayoutId id="2147483669" r:id="rId15"/>
    <p:sldLayoutId id="2147483670" r:id="rId16"/>
    <p:sldLayoutId id="2147483671" r:id="rId17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0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B379-4960-41BA-8C9E-5F039D38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5527-528E-400E-A3F8-DC4108F1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8405-3ACB-4D66-A1CD-E9C787945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E93A-8C35-413F-84DD-4E6B0E4BE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367E-5405-4C1C-B394-F96F9FC75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wipe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siapulppaper.com/en/investo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17161"/>
            <a:ext cx="12185904" cy="6858000"/>
          </a:xfrm>
          <a:prstGeom prst="rect">
            <a:avLst/>
          </a:prstGeom>
        </p:spPr>
      </p:pic>
      <p:pic>
        <p:nvPicPr>
          <p:cNvPr id="6" name="Picture 5" descr="Logo Indah Ki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326" y="357054"/>
            <a:ext cx="2975886" cy="622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41341"/>
            <a:ext cx="12188825" cy="2338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065" y="1904117"/>
            <a:ext cx="11583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Annual General Meeting of Shareholders (AGM)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Agustus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26</a:t>
            </a:r>
            <a:r>
              <a:rPr lang="en-US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4851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AGM | </a:t>
            </a:r>
            <a:r>
              <a:rPr lang="en-US" dirty="0" err="1"/>
              <a:t>Agustus</a:t>
            </a:r>
            <a:r>
              <a:rPr lang="en-US" dirty="0"/>
              <a:t> 26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2" y="170748"/>
            <a:ext cx="8367174" cy="693325"/>
          </a:xfrm>
        </p:spPr>
        <p:txBody>
          <a:bodyPr/>
          <a:lstStyle/>
          <a:p>
            <a:r>
              <a:rPr lang="en-ID" dirty="0"/>
              <a:t>Meeting Time &amp; Venue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328022" y="1245833"/>
            <a:ext cx="11698233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i-FI" sz="2400" b="1" dirty="0">
                <a:latin typeface="Calibri"/>
                <a:cs typeface="Calibri"/>
              </a:rPr>
              <a:t>PT. </a:t>
            </a:r>
            <a:r>
              <a:rPr lang="fi-FI" sz="2400" b="1" dirty="0" err="1">
                <a:latin typeface="Calibri"/>
                <a:cs typeface="Calibri"/>
              </a:rPr>
              <a:t>Indah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Kiat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Pulp</a:t>
            </a:r>
            <a:r>
              <a:rPr lang="fi-FI" sz="2400" b="1" dirty="0">
                <a:latin typeface="Calibri"/>
                <a:cs typeface="Calibri"/>
              </a:rPr>
              <a:t> &amp; </a:t>
            </a:r>
            <a:r>
              <a:rPr lang="fi-FI" sz="2400" b="1" dirty="0" err="1">
                <a:latin typeface="Calibri"/>
                <a:cs typeface="Calibri"/>
              </a:rPr>
              <a:t>Paper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Tbk</a:t>
            </a:r>
            <a:r>
              <a:rPr lang="fi-FI" sz="2400" b="1" dirty="0">
                <a:latin typeface="Calibri"/>
                <a:cs typeface="Calibri"/>
              </a:rPr>
              <a:t>. (The ”Company”) </a:t>
            </a:r>
            <a:r>
              <a:rPr lang="fi-FI" sz="2400" b="1" dirty="0" err="1">
                <a:latin typeface="Calibri"/>
                <a:cs typeface="Calibri"/>
              </a:rPr>
              <a:t>will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hold</a:t>
            </a:r>
            <a:r>
              <a:rPr lang="fi-FI" sz="2400" b="1" dirty="0">
                <a:latin typeface="Calibri"/>
                <a:cs typeface="Calibri"/>
              </a:rPr>
              <a:t> the AGM on :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Day/Date	:  	Thursday, </a:t>
            </a:r>
            <a:r>
              <a:rPr lang="en-US" sz="2400" dirty="0" err="1">
                <a:latin typeface="Calibri"/>
                <a:cs typeface="Calibri"/>
              </a:rPr>
              <a:t>Agustus</a:t>
            </a:r>
            <a:r>
              <a:rPr lang="en-US" sz="2400" dirty="0">
                <a:latin typeface="Calibri"/>
                <a:cs typeface="Calibri"/>
              </a:rPr>
              <a:t> 26</a:t>
            </a:r>
            <a:r>
              <a:rPr lang="en-US" sz="2400" baseline="30000" dirty="0">
                <a:latin typeface="Calibri"/>
                <a:cs typeface="Calibri"/>
              </a:rPr>
              <a:t>th</a:t>
            </a:r>
            <a:r>
              <a:rPr lang="en-US" sz="2400" dirty="0">
                <a:latin typeface="Calibri"/>
                <a:cs typeface="Calibri"/>
              </a:rPr>
              <a:t>, 2021</a:t>
            </a:r>
          </a:p>
          <a:p>
            <a:pPr marL="0" indent="0">
              <a:buNone/>
            </a:pPr>
            <a:r>
              <a:rPr lang="en-US" sz="2400" dirty="0" err="1">
                <a:latin typeface="Calibri"/>
                <a:cs typeface="Calibri"/>
              </a:rPr>
              <a:t>Waktu</a:t>
            </a:r>
            <a:r>
              <a:rPr lang="en-US" sz="2400" dirty="0">
                <a:latin typeface="Calibri"/>
                <a:cs typeface="Calibri"/>
              </a:rPr>
              <a:t>		:  	09.30 – 10.30 Western Indonesia Standard Time (WIB)</a:t>
            </a:r>
          </a:p>
          <a:p>
            <a:pPr marL="0" indent="0">
              <a:buNone/>
            </a:pPr>
            <a:r>
              <a:rPr lang="fr-FR" sz="2400" dirty="0" err="1">
                <a:latin typeface="Calibri"/>
                <a:cs typeface="Calibri"/>
              </a:rPr>
              <a:t>Tempat</a:t>
            </a:r>
            <a:r>
              <a:rPr lang="fr-FR" sz="2400" dirty="0">
                <a:latin typeface="Calibri"/>
                <a:cs typeface="Calibri"/>
              </a:rPr>
              <a:t>	:  	</a:t>
            </a:r>
            <a:r>
              <a:rPr lang="fr-FR" sz="2400" dirty="0" err="1">
                <a:latin typeface="Calibri"/>
                <a:cs typeface="Calibri"/>
              </a:rPr>
              <a:t>Hotel</a:t>
            </a:r>
            <a:r>
              <a:rPr lang="fr-FR" sz="2400" dirty="0">
                <a:latin typeface="Calibri"/>
                <a:cs typeface="Calibri"/>
              </a:rPr>
              <a:t> Grand </a:t>
            </a:r>
            <a:r>
              <a:rPr lang="fr-FR" sz="2400" dirty="0" err="1">
                <a:latin typeface="Calibri"/>
                <a:cs typeface="Calibri"/>
              </a:rPr>
              <a:t>Hyatt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	            	 	</a:t>
            </a:r>
            <a:r>
              <a:rPr lang="fr-FR" sz="2400" dirty="0" err="1">
                <a:latin typeface="Calibri"/>
                <a:cs typeface="Calibri"/>
              </a:rPr>
              <a:t>Jl</a:t>
            </a:r>
            <a:r>
              <a:rPr lang="fr-FR" sz="2400" dirty="0">
                <a:latin typeface="Calibri"/>
                <a:cs typeface="Calibri"/>
              </a:rPr>
              <a:t>. </a:t>
            </a:r>
            <a:r>
              <a:rPr lang="fr-FR" sz="2400" dirty="0" err="1">
                <a:latin typeface="Calibri"/>
                <a:cs typeface="Calibri"/>
              </a:rPr>
              <a:t>MH.Thamrin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No.Kav</a:t>
            </a:r>
            <a:r>
              <a:rPr lang="fr-FR" sz="2400" dirty="0">
                <a:latin typeface="Calibri"/>
                <a:cs typeface="Calibri"/>
              </a:rPr>
              <a:t> 28-30 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                              	Jakarta </a:t>
            </a:r>
            <a:r>
              <a:rPr lang="fr-FR" sz="2400" dirty="0" err="1">
                <a:latin typeface="Calibri"/>
                <a:cs typeface="Calibri"/>
              </a:rPr>
              <a:t>Pusat</a:t>
            </a:r>
            <a:r>
              <a:rPr lang="fr-FR" sz="2400" dirty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87452" y="168294"/>
            <a:ext cx="2769405" cy="673178"/>
            <a:chOff x="9287452" y="168294"/>
            <a:chExt cx="2769405" cy="673178"/>
          </a:xfrm>
        </p:grpSpPr>
        <p:sp>
          <p:nvSpPr>
            <p:cNvPr id="7" name="Rectangle 6"/>
            <p:cNvSpPr/>
            <p:nvPr/>
          </p:nvSpPr>
          <p:spPr>
            <a:xfrm>
              <a:off x="9287452" y="168294"/>
              <a:ext cx="276940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 Indah Kia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467" y="258289"/>
              <a:ext cx="2350550" cy="4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AGM | </a:t>
            </a:r>
            <a:r>
              <a:rPr lang="en-US" dirty="0" err="1"/>
              <a:t>Agustus</a:t>
            </a:r>
            <a:r>
              <a:rPr lang="en-US" dirty="0"/>
              <a:t> 26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Meeting Agenda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2" y="1123437"/>
            <a:ext cx="11637032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Calibri"/>
                <a:cs typeface="Calibri"/>
              </a:rPr>
              <a:t>AGM</a:t>
            </a:r>
          </a:p>
          <a:p>
            <a:pPr marL="342900" indent="-342900">
              <a:buAutoNum type="alphaUcPeriod"/>
            </a:pPr>
            <a:endParaRPr lang="en-US" sz="20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submit the annual report of the Company by the Board of Directors and to approve of the Company's  Consolidated Financial Statements for the financial year ending on 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 and submit the Supervisory Report by the Board of Commissioner for the financial year ending on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 and grant  full acquittal and discharged </a:t>
            </a:r>
            <a:r>
              <a:rPr lang="en-US" sz="2000" i="1" dirty="0">
                <a:latin typeface="Calibri"/>
                <a:cs typeface="Calibri"/>
              </a:rPr>
              <a:t>(acquit et de charge) </a:t>
            </a:r>
            <a:r>
              <a:rPr lang="en-US" sz="2000" dirty="0">
                <a:latin typeface="Calibri"/>
                <a:cs typeface="Calibri"/>
              </a:rPr>
              <a:t> to the Board of Directors and Commissioner of the Company over any management and supervision action conducted by them during the financial year ending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approve the Company's profits appropriation for the financial year ended of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appoint the Independent Public Accountant as registered at OJK in order to audit the Company's financial report for the year 2021 and </a:t>
            </a:r>
            <a:r>
              <a:rPr lang="en-US" sz="2000" dirty="0" err="1">
                <a:latin typeface="Calibri"/>
                <a:cs typeface="Calibri"/>
              </a:rPr>
              <a:t>authorise</a:t>
            </a:r>
            <a:r>
              <a:rPr lang="en-US" sz="2000" dirty="0">
                <a:latin typeface="Calibri"/>
                <a:cs typeface="Calibri"/>
              </a:rPr>
              <a:t> the Boards of Directors to determine the fees of the appointed Independent Public Accountant.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determine the salary, honorarium, and/or allowances for the Board of Commissioners and the Directors of the Company for financial year 2021.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Approving changes in the composition of the members of the Board of Commissioners and the Directors.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Report on the </a:t>
            </a:r>
            <a:r>
              <a:rPr lang="en-US" sz="2000" dirty="0" err="1">
                <a:latin typeface="Calibri"/>
                <a:cs typeface="Calibri"/>
              </a:rPr>
              <a:t>Realisation</a:t>
            </a:r>
            <a:r>
              <a:rPr lang="en-US" sz="2000" dirty="0">
                <a:latin typeface="Calibri"/>
                <a:cs typeface="Calibri"/>
              </a:rPr>
              <a:t> of the Use of Proceeds of the Company’s Bond Public Offering.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87452" y="168294"/>
            <a:ext cx="2769405" cy="673178"/>
            <a:chOff x="9287452" y="168294"/>
            <a:chExt cx="2769405" cy="673178"/>
          </a:xfrm>
        </p:grpSpPr>
        <p:sp>
          <p:nvSpPr>
            <p:cNvPr id="9" name="Rectangle 8"/>
            <p:cNvSpPr/>
            <p:nvPr/>
          </p:nvSpPr>
          <p:spPr>
            <a:xfrm>
              <a:off x="9287452" y="168294"/>
              <a:ext cx="276940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 Indah Kia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467" y="258289"/>
              <a:ext cx="2350550" cy="4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AGM | </a:t>
            </a:r>
            <a:r>
              <a:rPr lang="en-US" dirty="0" err="1"/>
              <a:t>Agustus</a:t>
            </a:r>
            <a:r>
              <a:rPr lang="en-US" dirty="0"/>
              <a:t> 26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Meeting Agenda Explanation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1" y="1138736"/>
            <a:ext cx="11637032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cs typeface="Calibri"/>
              </a:rPr>
              <a:t>Notes to the </a:t>
            </a:r>
            <a:r>
              <a:rPr lang="fi-FI" sz="2400" b="1" dirty="0" err="1">
                <a:latin typeface="Calibri"/>
                <a:cs typeface="Calibri"/>
              </a:rPr>
              <a:t>Meeting</a:t>
            </a:r>
            <a:r>
              <a:rPr lang="fi-FI" sz="2400" b="1" dirty="0">
                <a:latin typeface="Calibri"/>
                <a:cs typeface="Calibri"/>
              </a:rPr>
              <a:t> Agenda for AGM as </a:t>
            </a:r>
            <a:r>
              <a:rPr lang="fi-FI" sz="2400" b="1" dirty="0" err="1">
                <a:latin typeface="Calibri"/>
                <a:cs typeface="Calibri"/>
              </a:rPr>
              <a:t>Follows</a:t>
            </a:r>
            <a:r>
              <a:rPr lang="fi-FI" sz="2400" b="1" dirty="0">
                <a:latin typeface="Calibri"/>
                <a:cs typeface="Calibri"/>
              </a:rPr>
              <a:t> :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Calibri"/>
                <a:cs typeface="Calibri"/>
              </a:rPr>
              <a:t>Agenda 1 to 5 </a:t>
            </a:r>
            <a:r>
              <a:rPr lang="fi-FI" sz="2000" dirty="0" err="1">
                <a:latin typeface="Calibri"/>
                <a:cs typeface="Calibri"/>
              </a:rPr>
              <a:t>which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among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others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are</a:t>
            </a:r>
            <a:r>
              <a:rPr lang="fi-FI" sz="2000" dirty="0">
                <a:latin typeface="Calibri"/>
                <a:cs typeface="Calibri"/>
              </a:rPr>
              <a:t> the agenda of the </a:t>
            </a:r>
            <a:r>
              <a:rPr lang="fi-FI" sz="2000" dirty="0" err="1">
                <a:latin typeface="Calibri"/>
                <a:cs typeface="Calibri"/>
              </a:rPr>
              <a:t>Company`s</a:t>
            </a:r>
            <a:r>
              <a:rPr lang="fi-FI" sz="2000" dirty="0">
                <a:latin typeface="Calibri"/>
                <a:cs typeface="Calibri"/>
              </a:rPr>
              <a:t> AGM in </a:t>
            </a:r>
            <a:r>
              <a:rPr lang="fi-FI" sz="2000" dirty="0" err="1">
                <a:latin typeface="Calibri"/>
                <a:cs typeface="Calibri"/>
              </a:rPr>
              <a:t>accordance</a:t>
            </a:r>
            <a:r>
              <a:rPr lang="fi-FI" sz="2000" dirty="0">
                <a:latin typeface="Calibri"/>
                <a:cs typeface="Calibri"/>
              </a:rPr>
              <a:t> with the </a:t>
            </a:r>
            <a:r>
              <a:rPr lang="fi-FI" sz="2000" dirty="0" err="1">
                <a:latin typeface="Calibri"/>
                <a:cs typeface="Calibri"/>
              </a:rPr>
              <a:t>Articles</a:t>
            </a:r>
            <a:r>
              <a:rPr lang="fi-FI" sz="2000" dirty="0">
                <a:latin typeface="Calibri"/>
                <a:cs typeface="Calibri"/>
              </a:rPr>
              <a:t> of Association of the Company. One and the </a:t>
            </a:r>
            <a:r>
              <a:rPr lang="fi-FI" sz="2000" dirty="0" err="1">
                <a:latin typeface="Calibri"/>
                <a:cs typeface="Calibri"/>
              </a:rPr>
              <a:t>other</a:t>
            </a:r>
            <a:r>
              <a:rPr lang="fi-FI" sz="2000" dirty="0">
                <a:latin typeface="Calibri"/>
                <a:cs typeface="Calibri"/>
              </a:rPr>
              <a:t> in </a:t>
            </a:r>
            <a:r>
              <a:rPr lang="fi-FI" sz="2000" dirty="0" err="1">
                <a:latin typeface="Calibri"/>
                <a:cs typeface="Calibri"/>
              </a:rPr>
              <a:t>accordance</a:t>
            </a:r>
            <a:r>
              <a:rPr lang="fi-FI" sz="2000" dirty="0">
                <a:latin typeface="Calibri"/>
                <a:cs typeface="Calibri"/>
              </a:rPr>
              <a:t> with the provision (s) in the </a:t>
            </a:r>
            <a:r>
              <a:rPr lang="fi-FI" sz="2000" dirty="0" err="1">
                <a:latin typeface="Calibri"/>
                <a:cs typeface="Calibri"/>
              </a:rPr>
              <a:t>Company`s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Articles</a:t>
            </a:r>
            <a:r>
              <a:rPr lang="fi-FI" sz="2000" dirty="0">
                <a:latin typeface="Calibri"/>
                <a:cs typeface="Calibri"/>
              </a:rPr>
              <a:t> of </a:t>
            </a:r>
            <a:r>
              <a:rPr lang="fi-FI" sz="2000" dirty="0" err="1">
                <a:latin typeface="Calibri"/>
                <a:cs typeface="Calibri"/>
              </a:rPr>
              <a:t>Association,POJK</a:t>
            </a:r>
            <a:r>
              <a:rPr lang="fi-FI" sz="2000" dirty="0">
                <a:latin typeface="Calibri"/>
                <a:cs typeface="Calibri"/>
              </a:rPr>
              <a:t>, and Company </a:t>
            </a:r>
            <a:r>
              <a:rPr lang="fi-FI" sz="2000" dirty="0" err="1">
                <a:latin typeface="Calibri"/>
                <a:cs typeface="Calibri"/>
              </a:rPr>
              <a:t>Law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Number</a:t>
            </a:r>
            <a:r>
              <a:rPr lang="fi-FI" sz="2000" dirty="0">
                <a:latin typeface="Calibri"/>
                <a:cs typeface="Calibri"/>
              </a:rPr>
              <a:t> 40 </a:t>
            </a:r>
            <a:r>
              <a:rPr lang="fi-FI" sz="2000" dirty="0" err="1">
                <a:latin typeface="Calibri"/>
                <a:cs typeface="Calibri"/>
              </a:rPr>
              <a:t>Year</a:t>
            </a:r>
            <a:r>
              <a:rPr lang="fi-FI" sz="2000" dirty="0">
                <a:latin typeface="Calibri"/>
                <a:cs typeface="Calibri"/>
              </a:rPr>
              <a:t> 2007.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Calibri"/>
                <a:cs typeface="Calibri"/>
              </a:rPr>
              <a:t>Agenda 6 the </a:t>
            </a:r>
            <a:r>
              <a:rPr lang="fi-FI" sz="2000" dirty="0" err="1">
                <a:latin typeface="Calibri"/>
                <a:cs typeface="Calibri"/>
              </a:rPr>
              <a:t>obligation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submit</a:t>
            </a:r>
            <a:r>
              <a:rPr lang="fi-FI" sz="2000" dirty="0">
                <a:latin typeface="Calibri"/>
                <a:cs typeface="Calibri"/>
              </a:rPr>
              <a:t> a </a:t>
            </a:r>
            <a:r>
              <a:rPr lang="fi-FI" sz="2000" dirty="0" err="1">
                <a:latin typeface="Calibri"/>
                <a:cs typeface="Calibri"/>
              </a:rPr>
              <a:t>report</a:t>
            </a:r>
            <a:r>
              <a:rPr lang="fi-FI" sz="2000" dirty="0">
                <a:latin typeface="Calibri"/>
                <a:cs typeface="Calibri"/>
              </a:rPr>
              <a:t> in </a:t>
            </a:r>
            <a:r>
              <a:rPr lang="fi-FI" sz="2000" dirty="0" err="1">
                <a:latin typeface="Calibri"/>
                <a:cs typeface="Calibri"/>
              </a:rPr>
              <a:t>accordance</a:t>
            </a:r>
            <a:r>
              <a:rPr lang="fi-FI" sz="2000" dirty="0">
                <a:latin typeface="Calibri"/>
                <a:cs typeface="Calibri"/>
              </a:rPr>
              <a:t> with POJK </a:t>
            </a:r>
            <a:r>
              <a:rPr lang="fi-FI" sz="2000" dirty="0" err="1">
                <a:latin typeface="Calibri"/>
                <a:cs typeface="Calibri"/>
              </a:rPr>
              <a:t>Number</a:t>
            </a:r>
            <a:r>
              <a:rPr lang="fi-FI" sz="2000" dirty="0">
                <a:latin typeface="Calibri"/>
                <a:cs typeface="Calibri"/>
              </a:rPr>
              <a:t> 30/POJK.04/2015 </a:t>
            </a:r>
            <a:r>
              <a:rPr lang="fi-FI" sz="2000" dirty="0" err="1">
                <a:latin typeface="Calibri"/>
                <a:cs typeface="Calibri"/>
              </a:rPr>
              <a:t>concerning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realization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report</a:t>
            </a:r>
            <a:r>
              <a:rPr lang="fi-FI" sz="2000" dirty="0">
                <a:latin typeface="Calibri"/>
                <a:cs typeface="Calibri"/>
              </a:rPr>
              <a:t> on the </a:t>
            </a:r>
            <a:r>
              <a:rPr lang="fi-FI" sz="2000" dirty="0" err="1">
                <a:latin typeface="Calibri"/>
                <a:cs typeface="Calibri"/>
              </a:rPr>
              <a:t>use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fund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from</a:t>
            </a:r>
            <a:r>
              <a:rPr lang="fi-FI" sz="2000" dirty="0">
                <a:latin typeface="Calibri"/>
                <a:cs typeface="Calibri"/>
              </a:rPr>
              <a:t> Public </a:t>
            </a:r>
            <a:r>
              <a:rPr lang="fi-FI" sz="2000" dirty="0" err="1">
                <a:latin typeface="Calibri"/>
                <a:cs typeface="Calibri"/>
              </a:rPr>
              <a:t>Offering</a:t>
            </a:r>
            <a:r>
              <a:rPr lang="fi-FI" sz="2000" dirty="0">
                <a:latin typeface="Calibri"/>
                <a:cs typeface="Calibri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The Company’s 2020 Annual Report including Consolidated Financial Statements of   the Company and Its Subsidiaries for the Year Ended 31 December 2020 is available on the Company’s website: </a:t>
            </a:r>
            <a:r>
              <a:rPr lang="en-ID" sz="2000" u="sng" dirty="0">
                <a:latin typeface="Calibri"/>
                <a:cs typeface="Calibri"/>
                <a:hlinkClick r:id="rId2"/>
              </a:rPr>
              <a:t>https://asiapulppaper.com/en</a:t>
            </a:r>
            <a:r>
              <a:rPr lang="en-ID" sz="2000" u="sng">
                <a:latin typeface="Calibri"/>
                <a:cs typeface="Calibri"/>
                <a:hlinkClick r:id="rId2"/>
              </a:rPr>
              <a:t>/investors</a:t>
            </a:r>
            <a:r>
              <a:rPr lang="en-ID" sz="2000" u="sng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7452" y="168294"/>
            <a:ext cx="2769405" cy="673178"/>
            <a:chOff x="9287452" y="168294"/>
            <a:chExt cx="2769405" cy="673178"/>
          </a:xfrm>
        </p:grpSpPr>
        <p:sp>
          <p:nvSpPr>
            <p:cNvPr id="9" name="Rectangle 8"/>
            <p:cNvSpPr/>
            <p:nvPr/>
          </p:nvSpPr>
          <p:spPr>
            <a:xfrm>
              <a:off x="9287452" y="168294"/>
              <a:ext cx="276940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 Indah Kia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467" y="258289"/>
              <a:ext cx="2350550" cy="4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4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E5DB9-1388-4982-B779-10A3A76182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&amp; RUPSLB | 25 </a:t>
            </a:r>
            <a:r>
              <a:rPr lang="en-US" dirty="0" err="1"/>
              <a:t>Agustus</a:t>
            </a:r>
            <a:r>
              <a:rPr lang="en-US" dirty="0"/>
              <a:t> 2020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C20706-9EA7-4AFE-A160-F9C7C685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</p:spPr>
        <p:txBody>
          <a:bodyPr/>
          <a:lstStyle/>
          <a:p>
            <a:r>
              <a:rPr lang="en-ID"/>
              <a:t>APP Mills - </a:t>
            </a:r>
            <a:r>
              <a:rPr lang="en-ID" sz="1800" i="1">
                <a:solidFill>
                  <a:schemeClr val="accent3">
                    <a:lumMod val="75000"/>
                  </a:schemeClr>
                </a:solidFill>
              </a:rPr>
              <a:t>Environmental Performance</a:t>
            </a:r>
            <a:endParaRPr lang="en-ID" i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 descr="_MG_3887 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6126" y="2111330"/>
            <a:ext cx="544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24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F85233ED06148876C315AFCB4EF5F" ma:contentTypeVersion="12" ma:contentTypeDescription="Create a new document." ma:contentTypeScope="" ma:versionID="6022381e5cb796e55b708403754af9e9">
  <xsd:schema xmlns:xsd="http://www.w3.org/2001/XMLSchema" xmlns:xs="http://www.w3.org/2001/XMLSchema" xmlns:p="http://schemas.microsoft.com/office/2006/metadata/properties" xmlns:ns3="1d508c53-4374-405b-a973-f5b67131aeec" xmlns:ns4="849e0799-f4be-41d4-8276-738b26ba7c28" targetNamespace="http://schemas.microsoft.com/office/2006/metadata/properties" ma:root="true" ma:fieldsID="5d027f298aeb39af03adc105d2b3448f" ns3:_="" ns4:_="">
    <xsd:import namespace="1d508c53-4374-405b-a973-f5b67131aeec"/>
    <xsd:import namespace="849e0799-f4be-41d4-8276-738b26ba7c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08c53-4374-405b-a973-f5b67131ae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e0799-f4be-41d4-8276-738b26ba7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5C342-77F2-4242-840C-F199B261A616}">
  <ds:schemaRefs>
    <ds:schemaRef ds:uri="http://schemas.openxmlformats.org/package/2006/metadata/core-properties"/>
    <ds:schemaRef ds:uri="http://schemas.microsoft.com/office/2006/documentManagement/types"/>
    <ds:schemaRef ds:uri="1d508c53-4374-405b-a973-f5b67131aeec"/>
    <ds:schemaRef ds:uri="http://schemas.microsoft.com/office/infopath/2007/PartnerControls"/>
    <ds:schemaRef ds:uri="http://purl.org/dc/elements/1.1/"/>
    <ds:schemaRef ds:uri="http://schemas.microsoft.com/office/2006/metadata/properties"/>
    <ds:schemaRef ds:uri="849e0799-f4be-41d4-8276-738b26ba7c2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FDFD3-6E0E-47F6-BC83-843FD00FC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7D9F9-9C6E-46D0-A62A-EA7A92334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08c53-4374-405b-a973-f5b67131aeec"/>
    <ds:schemaRef ds:uri="849e0799-f4be-41d4-8276-738b26ba7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421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APP Power Point Template 16_9 Ratio Template - SPRG</vt:lpstr>
      <vt:lpstr>2_APP Power Point Template 16_9 Ratio Template - SPRG</vt:lpstr>
      <vt:lpstr>Custom Design</vt:lpstr>
      <vt:lpstr>PowerPoint Presentation</vt:lpstr>
      <vt:lpstr>Meeting Time &amp; Venue</vt:lpstr>
      <vt:lpstr>Meeting Agenda</vt:lpstr>
      <vt:lpstr>Meeting Agenda Explanation</vt:lpstr>
      <vt:lpstr>APP Mills - Environmental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PURBORINI INDRIYASTUTI</dc:creator>
  <cp:lastModifiedBy>Lydia Lydia</cp:lastModifiedBy>
  <cp:revision>20</cp:revision>
  <dcterms:created xsi:type="dcterms:W3CDTF">2020-06-29T03:33:37Z</dcterms:created>
  <dcterms:modified xsi:type="dcterms:W3CDTF">2021-08-03T02:19:14Z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0x01010043EF85233ED06148876C315AFCB4EF5F</vt:lpwstr>
  </property>
</Properties>
</file>